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93" r:id="rId2"/>
    <p:sldId id="256" r:id="rId3"/>
    <p:sldId id="294" r:id="rId4"/>
    <p:sldId id="257" r:id="rId5"/>
    <p:sldId id="306" r:id="rId6"/>
    <p:sldId id="315" r:id="rId7"/>
    <p:sldId id="314" r:id="rId8"/>
    <p:sldId id="308" r:id="rId9"/>
    <p:sldId id="310" r:id="rId10"/>
    <p:sldId id="304" r:id="rId11"/>
    <p:sldId id="260" r:id="rId12"/>
    <p:sldId id="303" r:id="rId13"/>
    <p:sldId id="262" r:id="rId14"/>
    <p:sldId id="264" r:id="rId15"/>
    <p:sldId id="265" r:id="rId16"/>
    <p:sldId id="266" r:id="rId17"/>
    <p:sldId id="269" r:id="rId18"/>
    <p:sldId id="300" r:id="rId19"/>
    <p:sldId id="297" r:id="rId20"/>
    <p:sldId id="271" r:id="rId21"/>
    <p:sldId id="267" r:id="rId22"/>
    <p:sldId id="298" r:id="rId23"/>
    <p:sldId id="302" r:id="rId24"/>
    <p:sldId id="273" r:id="rId25"/>
    <p:sldId id="274" r:id="rId26"/>
    <p:sldId id="275" r:id="rId27"/>
    <p:sldId id="277" r:id="rId28"/>
    <p:sldId id="278" r:id="rId29"/>
    <p:sldId id="279" r:id="rId30"/>
    <p:sldId id="280" r:id="rId31"/>
    <p:sldId id="281" r:id="rId32"/>
    <p:sldId id="283" r:id="rId33"/>
    <p:sldId id="284" r:id="rId34"/>
    <p:sldId id="288" r:id="rId35"/>
    <p:sldId id="295" r:id="rId36"/>
    <p:sldId id="287" r:id="rId37"/>
    <p:sldId id="296" r:id="rId38"/>
    <p:sldId id="289" r:id="rId39"/>
    <p:sldId id="292" r:id="rId40"/>
    <p:sldId id="311" r:id="rId41"/>
    <p:sldId id="312" r:id="rId42"/>
    <p:sldId id="313" r:id="rId43"/>
    <p:sldId id="299" r:id="rId4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2" autoAdjust="0"/>
    <p:restoredTop sz="94632" autoAdjust="0"/>
  </p:normalViewPr>
  <p:slideViewPr>
    <p:cSldViewPr>
      <p:cViewPr varScale="1">
        <p:scale>
          <a:sx n="61" d="100"/>
          <a:sy n="61" d="100"/>
        </p:scale>
        <p:origin x="143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3A3766-837B-4252-A066-A19BA0713371}" type="datetimeFigureOut">
              <a:rPr lang="it-IT" smtClean="0"/>
              <a:t>03/01/2023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7855AB-0495-43F1-9BB7-54D20FA925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5628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855AB-0495-43F1-9BB7-54D20FA92569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4630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D2802-2DB4-491F-B902-9F15CE1816D6}" type="datetimeFigureOut">
              <a:rPr lang="it-IT" smtClean="0"/>
              <a:t>03/01/2023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9C84C-E5D0-40B8-BF20-B562E360D9E2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74849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D2802-2DB4-491F-B902-9F15CE1816D6}" type="datetimeFigureOut">
              <a:rPr lang="it-IT" smtClean="0"/>
              <a:t>03/01/2023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9C84C-E5D0-40B8-BF20-B562E360D9E2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56850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D2802-2DB4-491F-B902-9F15CE1816D6}" type="datetimeFigureOut">
              <a:rPr lang="it-IT" smtClean="0"/>
              <a:t>03/01/2023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9C84C-E5D0-40B8-BF20-B562E360D9E2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64167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D2802-2DB4-491F-B902-9F15CE1816D6}" type="datetimeFigureOut">
              <a:rPr lang="it-IT" smtClean="0"/>
              <a:t>03/01/2023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9C84C-E5D0-40B8-BF20-B562E360D9E2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84156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D2802-2DB4-491F-B902-9F15CE1816D6}" type="datetimeFigureOut">
              <a:rPr lang="it-IT" smtClean="0"/>
              <a:t>03/01/2023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9C84C-E5D0-40B8-BF20-B562E360D9E2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04812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D2802-2DB4-491F-B902-9F15CE1816D6}" type="datetimeFigureOut">
              <a:rPr lang="it-IT" smtClean="0"/>
              <a:t>03/01/2023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9C84C-E5D0-40B8-BF20-B562E360D9E2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22299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D2802-2DB4-491F-B902-9F15CE1816D6}" type="datetimeFigureOut">
              <a:rPr lang="it-IT" smtClean="0"/>
              <a:t>03/01/2023</a:t>
            </a:fld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9C84C-E5D0-40B8-BF20-B562E360D9E2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41488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D2802-2DB4-491F-B902-9F15CE1816D6}" type="datetimeFigureOut">
              <a:rPr lang="it-IT" smtClean="0"/>
              <a:t>03/01/2023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9C84C-E5D0-40B8-BF20-B562E360D9E2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6915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D2802-2DB4-491F-B902-9F15CE1816D6}" type="datetimeFigureOut">
              <a:rPr lang="it-IT" smtClean="0"/>
              <a:t>03/01/2023</a:t>
            </a:fld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9C84C-E5D0-40B8-BF20-B562E360D9E2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15474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D2802-2DB4-491F-B902-9F15CE1816D6}" type="datetimeFigureOut">
              <a:rPr lang="it-IT" smtClean="0"/>
              <a:t>03/01/2023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9C84C-E5D0-40B8-BF20-B562E360D9E2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63628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D2802-2DB4-491F-B902-9F15CE1816D6}" type="datetimeFigureOut">
              <a:rPr lang="it-IT" smtClean="0"/>
              <a:t>03/01/2023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9C84C-E5D0-40B8-BF20-B562E360D9E2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60769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3D2802-2DB4-491F-B902-9F15CE1816D6}" type="datetimeFigureOut">
              <a:rPr lang="it-IT" smtClean="0"/>
              <a:t>03/01/2023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49C84C-E5D0-40B8-BF20-B562E360D9E2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17781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it.wikipedia.org/wiki/Zoom" TargetMode="Externa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it-IT" dirty="0"/>
              <a:t>La tastiera questa sconosciuta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306713" y="1052735"/>
            <a:ext cx="84170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Disquisizione sulle tastiere del PC, così uguali e così diverse, cos’è che le accomuna?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303629" y="2006843"/>
            <a:ext cx="84201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Ogni costruttore le personalizza, penso che non esistano due tastiere di produttori diversi che siano uguali.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330511" y="4044481"/>
            <a:ext cx="84150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Nell’impossibilità quindi di spiegarli tutti, mi sono  limitato al minimo indispensabile. 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330511" y="2978574"/>
            <a:ext cx="87059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Ogni tastiera potrebbe avere, oltre a quelli canonici,  decine di tasti, che sommati diventano centinaia.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7139587" y="5884823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Nicola Eduppe</a:t>
            </a:r>
          </a:p>
        </p:txBody>
      </p:sp>
    </p:spTree>
    <p:extLst>
      <p:ext uri="{BB962C8B-B14F-4D97-AF65-F5344CB8AC3E}">
        <p14:creationId xmlns:p14="http://schemas.microsoft.com/office/powerpoint/2010/main" val="1134838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739430" y="116632"/>
            <a:ext cx="6376597" cy="683062"/>
          </a:xfrm>
        </p:spPr>
        <p:txBody>
          <a:bodyPr>
            <a:normAutofit/>
          </a:bodyPr>
          <a:lstStyle/>
          <a:p>
            <a:pPr algn="l"/>
            <a:r>
              <a:rPr lang="it-IT" sz="3600" dirty="0">
                <a:solidFill>
                  <a:schemeClr val="tx1"/>
                </a:solidFill>
              </a:rPr>
              <a:t>Il tasto più importante è «INVIO»</a:t>
            </a:r>
          </a:p>
          <a:p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711791" y="4581128"/>
            <a:ext cx="54371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dirty="0"/>
              <a:t>In videoscrittura va a capo inserendo un apposito codice</a:t>
            </a:r>
          </a:p>
          <a:p>
            <a:endParaRPr lang="it-IT" sz="30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2736797" y="764704"/>
            <a:ext cx="624887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Sul tasto c’è scritto «INVIO», o «ENTER» più raramente «RETURN» oppure c’è una freccia verso sinistra come da immagine accanto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2737524" y="2464099"/>
            <a:ext cx="62481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può essercene più di uno (generalmente l’altro è in fondo a destra)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2743154" y="3523841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/>
              <a:t>serve ad inserire i dati nel PC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905000" cy="2095500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7" y="2464099"/>
            <a:ext cx="2471270" cy="1644518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5" y="4581128"/>
            <a:ext cx="3544756" cy="2004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5659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95536" y="1484784"/>
            <a:ext cx="8424936" cy="1189317"/>
          </a:xfrm>
        </p:spPr>
        <p:txBody>
          <a:bodyPr>
            <a:normAutofit/>
          </a:bodyPr>
          <a:lstStyle/>
          <a:p>
            <a:pPr algn="l"/>
            <a:r>
              <a:rPr lang="it-IT" dirty="0">
                <a:solidFill>
                  <a:schemeClr val="tx1"/>
                </a:solidFill>
              </a:rPr>
              <a:t>Quindi al primo posto c’è il tasto «ESC», che sta per «Escape», «scappatoia», «uscita», «exit»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395536" y="2780928"/>
            <a:ext cx="83529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/>
              <a:t>generalmente si preme per uscire da qualche situazione, soprattutto dallo schermo intero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2699792" y="260647"/>
            <a:ext cx="36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dirty="0"/>
              <a:t>TASTO «ESC»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77072"/>
            <a:ext cx="3236760" cy="2088232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019922"/>
            <a:ext cx="2938726" cy="2145382"/>
          </a:xfrm>
          <a:prstGeom prst="rect">
            <a:avLst/>
          </a:prstGeom>
        </p:spPr>
      </p:pic>
      <p:sp>
        <p:nvSpPr>
          <p:cNvPr id="8" name="Freccia a destra 7"/>
          <p:cNvSpPr/>
          <p:nvPr/>
        </p:nvSpPr>
        <p:spPr>
          <a:xfrm>
            <a:off x="4211960" y="4434617"/>
            <a:ext cx="144016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20208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61549" y="548680"/>
            <a:ext cx="8424936" cy="1224136"/>
          </a:xfrm>
        </p:spPr>
        <p:txBody>
          <a:bodyPr>
            <a:normAutofit lnSpcReduction="10000"/>
          </a:bodyPr>
          <a:lstStyle/>
          <a:p>
            <a:pPr algn="l"/>
            <a:r>
              <a:rPr lang="it-IT" sz="4000" dirty="0">
                <a:solidFill>
                  <a:schemeClr val="tx1"/>
                </a:solidFill>
              </a:rPr>
              <a:t>Accanto al tasto «ESC», generalmente ci sono i 12 tasti funzione: da «F1 a F12»</a:t>
            </a:r>
          </a:p>
          <a:p>
            <a:pPr algn="l"/>
            <a:endParaRPr lang="it-IT" sz="4000" dirty="0">
              <a:solidFill>
                <a:schemeClr val="tx1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39708" y="4194818"/>
            <a:ext cx="8772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3600" dirty="0"/>
          </a:p>
          <a:p>
            <a:r>
              <a:rPr lang="it-IT" sz="3600" dirty="0"/>
              <a:t>Pochi sono veramente importanti e cioè :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69" y="2348880"/>
            <a:ext cx="9036496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5759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348880"/>
            <a:ext cx="9036496" cy="1008112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1784389" y="475829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/>
              <a:t>TASTO FUNZIONE «F1»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107504" y="3645024"/>
            <a:ext cx="89289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Quasi ogni programma ha una guida o un file di aiuto (help) e può essere aperto premendo F1 durante l'esecuzione del programma stesso; quindi l’aiuto fa riferimento al programma in esecuzione.</a:t>
            </a:r>
          </a:p>
          <a:p>
            <a:endParaRPr lang="it-IT" sz="2400" b="1" dirty="0"/>
          </a:p>
        </p:txBody>
      </p:sp>
      <p:sp>
        <p:nvSpPr>
          <p:cNvPr id="9" name="Freccia in giù 8"/>
          <p:cNvSpPr/>
          <p:nvPr/>
        </p:nvSpPr>
        <p:spPr>
          <a:xfrm>
            <a:off x="323528" y="1653814"/>
            <a:ext cx="144016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07504" y="5214684"/>
            <a:ext cx="8712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Se premuto insieme al tasto Windows, «Win+F1» = mostra la Guida e supporto tecnico di Windows.</a:t>
            </a:r>
          </a:p>
        </p:txBody>
      </p:sp>
    </p:spTree>
    <p:extLst>
      <p:ext uri="{BB962C8B-B14F-4D97-AF65-F5344CB8AC3E}">
        <p14:creationId xmlns:p14="http://schemas.microsoft.com/office/powerpoint/2010/main" val="14121863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348880"/>
            <a:ext cx="9036496" cy="1008112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1773581" y="908720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/>
              <a:t>TASTO FUNZIONE «F2»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251520" y="3717032"/>
            <a:ext cx="86409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 Quando si apre una cartella e se ne visualizzano i file, «F2» permette di rinominare i file evidenziati in quella cartella, e gli attribuisce anche un numero sequenziale.  </a:t>
            </a:r>
          </a:p>
          <a:p>
            <a:endParaRPr lang="it-IT" sz="2800" dirty="0"/>
          </a:p>
        </p:txBody>
      </p:sp>
      <p:sp>
        <p:nvSpPr>
          <p:cNvPr id="9" name="Freccia in giù 8"/>
          <p:cNvSpPr/>
          <p:nvPr/>
        </p:nvSpPr>
        <p:spPr>
          <a:xfrm>
            <a:off x="1080922" y="1530329"/>
            <a:ext cx="144016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271400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36" y="2060848"/>
            <a:ext cx="9036496" cy="1008112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1784389" y="548680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/>
              <a:t>TASTO FUNZIONE «F4»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261136" y="3356992"/>
            <a:ext cx="8775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 «Alt + F4»  chiude il programma aperto e attivo, può succedere che un programma magari malevolo si abbia difficoltà  a chiudere, spesso ci si riesce solo con questa sequenza di tasti. </a:t>
            </a:r>
          </a:p>
        </p:txBody>
      </p:sp>
      <p:sp>
        <p:nvSpPr>
          <p:cNvPr id="8" name="Freccia in giù 7"/>
          <p:cNvSpPr/>
          <p:nvPr/>
        </p:nvSpPr>
        <p:spPr>
          <a:xfrm>
            <a:off x="2576884" y="1340768"/>
            <a:ext cx="72008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283204" y="4653136"/>
            <a:ext cx="83212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Se nessun programma è in esecuzione in Windows, con «Alt-F4» si apre la finestra di spegnimento del computer.</a:t>
            </a:r>
          </a:p>
          <a:p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9988420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09" y="1988840"/>
            <a:ext cx="9036496" cy="1008112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1673424" y="404664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/>
              <a:t>TASTO FUNZIONE «F5»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251520" y="3356992"/>
            <a:ext cx="87849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Aggiorna: pagine, siti web, cartelle; praticamente il pc memorizza le pagine dei siti visualizzati, e rivisitandoli con lo stesso indirizzo, li ripropone così come erano stati memorizzati precedentemente, «F5» ricarica quindi il sito ex novo visualizzando gli ultimi aggiornamenti. </a:t>
            </a:r>
          </a:p>
        </p:txBody>
      </p:sp>
      <p:sp>
        <p:nvSpPr>
          <p:cNvPr id="9" name="Freccia in giù 8"/>
          <p:cNvSpPr/>
          <p:nvPr/>
        </p:nvSpPr>
        <p:spPr>
          <a:xfrm>
            <a:off x="3491880" y="1268760"/>
            <a:ext cx="72008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251520" y="5229200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Se si preme in Word apre la finestra trova e sostituisci</a:t>
            </a:r>
          </a:p>
        </p:txBody>
      </p:sp>
    </p:spTree>
    <p:extLst>
      <p:ext uri="{BB962C8B-B14F-4D97-AF65-F5344CB8AC3E}">
        <p14:creationId xmlns:p14="http://schemas.microsoft.com/office/powerpoint/2010/main" val="26227060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478252" y="352375"/>
            <a:ext cx="4083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/>
              <a:t>TASTO TABULATORE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545401" y="4694414"/>
            <a:ext cx="83369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 In una tabella serve a spostarsi nella cella successiva, e quando ci si trova nell’ultima cella, crea una nuova riga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279518"/>
            <a:ext cx="2034034" cy="1618925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543" y="1268760"/>
            <a:ext cx="2592288" cy="1555373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4810543" y="476672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Generalmente il terzo partendo dall’alto a sinistra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478252" y="3029248"/>
            <a:ext cx="8414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A volte indicato solo da due frecce una al contrario dell’altra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578772" y="3494085"/>
            <a:ext cx="82702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In videoscrittura si possono definire precisi punti di tabulazione sulla riga orizzontale che non dipendono dal tipo di carattere utilizzato.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578772" y="5680818"/>
            <a:ext cx="8565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Insieme al tasto </a:t>
            </a:r>
            <a:r>
              <a:rPr lang="it-IT" sz="2400" dirty="0" err="1"/>
              <a:t>Maiusc</a:t>
            </a:r>
            <a:r>
              <a:rPr lang="it-IT" sz="2400" dirty="0"/>
              <a:t> torna indietro (</a:t>
            </a:r>
            <a:r>
              <a:rPr lang="it-IT" sz="2400" dirty="0" err="1"/>
              <a:t>Maiusc+TAB</a:t>
            </a:r>
            <a:r>
              <a:rPr lang="it-IT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169341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9" grpId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SEQUENZA DI TASTI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395536" y="1484784"/>
            <a:ext cx="828092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800" dirty="0"/>
              <a:t>Sulla tastiera sono presenti dei tasti che da soli non hanno alcun effetto, ma insieme ad altri sono molto importanti, a volte vanno premuti insieme ad un altro tasto, o ad altri due, e si scrivono in sequenza,  inserendo un «+» tra l’uno e l’altro, esempio: «</a:t>
            </a:r>
            <a:r>
              <a:rPr lang="it-IT" sz="2800" dirty="0" err="1"/>
              <a:t>Ctrl+Alt+Canc</a:t>
            </a:r>
            <a:r>
              <a:rPr lang="it-IT" sz="2800" dirty="0"/>
              <a:t>» è importante sapere che l’ultimo della sequenza, va premuto ma immediatamente rilasciato e solo dopo si possono rilasciare l’altro o gli altri.</a:t>
            </a:r>
          </a:p>
        </p:txBody>
      </p:sp>
    </p:spTree>
    <p:extLst>
      <p:ext uri="{BB962C8B-B14F-4D97-AF65-F5344CB8AC3E}">
        <p14:creationId xmlns:p14="http://schemas.microsoft.com/office/powerpoint/2010/main" val="4099972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9913" y="0"/>
            <a:ext cx="8229600" cy="1143000"/>
          </a:xfrm>
        </p:spPr>
        <p:txBody>
          <a:bodyPr/>
          <a:lstStyle/>
          <a:p>
            <a:r>
              <a:rPr lang="it-IT" dirty="0"/>
              <a:t>SEQUENZA DI TASTI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316601" y="836712"/>
            <a:ext cx="82809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800" dirty="0"/>
              <a:t>Come procedere:  quando occorre premere più tasti per raggiungere un obiettivo. Vanno  generalmente premuti e tenuti premuti i tasti funzione, mentre l’ultimo (che è un tasto normale, va premuto e rilasciato subito mentre gli altri vanno rilasciati dopo questo.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316601" y="3488667"/>
            <a:ext cx="89644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/>
              <a:t>La sequenza vengono visualizzate così:                            «</a:t>
            </a:r>
            <a:r>
              <a:rPr lang="it-IT" sz="2800" dirty="0" err="1"/>
              <a:t>Win+H»oppure</a:t>
            </a:r>
            <a:r>
              <a:rPr lang="it-IT" sz="2800" dirty="0"/>
              <a:t> «</a:t>
            </a:r>
            <a:r>
              <a:rPr lang="it-IT" sz="2800" dirty="0" err="1"/>
              <a:t>Ctrl+Alt+Canc</a:t>
            </a:r>
            <a:r>
              <a:rPr lang="it-IT" sz="2800" dirty="0"/>
              <a:t>»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572233" y="4725144"/>
            <a:ext cx="82700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800" dirty="0"/>
              <a:t>Se i tasti sono due, all’inizio  si preme il primo della sequenza, poi mantenendolo premuto si preme il secondo, terminata l’operazione, prima si rilascia il secondo della sequenza e dopo il primo.</a:t>
            </a:r>
          </a:p>
        </p:txBody>
      </p:sp>
    </p:spTree>
    <p:extLst>
      <p:ext uri="{BB962C8B-B14F-4D97-AF65-F5344CB8AC3E}">
        <p14:creationId xmlns:p14="http://schemas.microsoft.com/office/powerpoint/2010/main" val="2706924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810742" y="4725144"/>
            <a:ext cx="7632848" cy="1752600"/>
          </a:xfrm>
        </p:spPr>
        <p:txBody>
          <a:bodyPr>
            <a:normAutofit/>
          </a:bodyPr>
          <a:lstStyle/>
          <a:p>
            <a:pPr algn="l"/>
            <a:r>
              <a:rPr lang="it-IT" dirty="0">
                <a:solidFill>
                  <a:schemeClr val="tx1"/>
                </a:solidFill>
              </a:rPr>
              <a:t>Generalmente le tastiere hanno circa 102 tasti, questa per esempio ne ha quasi 150</a:t>
            </a:r>
          </a:p>
          <a:p>
            <a:pPr algn="l"/>
            <a:r>
              <a:rPr lang="it-IT" dirty="0">
                <a:solidFill>
                  <a:schemeClr val="tx1"/>
                </a:solidFill>
              </a:rPr>
              <a:t>La differenza quindi è notevole</a:t>
            </a: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88640"/>
            <a:ext cx="9144000" cy="3923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1358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710726" y="21107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/>
              <a:t>TASTO MAIUSCOLO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263441" y="4815155"/>
            <a:ext cx="8640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2) Impedisce il caricamento automatico di programmi (per   esempio quando si inserisce un DVD)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2602714" y="505248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sotto al tasto «BLOCCO MAIUSCOLO»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774371"/>
            <a:ext cx="1700388" cy="1547544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170" y="855259"/>
            <a:ext cx="1584176" cy="1525065"/>
          </a:xfrm>
          <a:prstGeom prst="rect">
            <a:avLst/>
          </a:prstGeom>
        </p:spPr>
      </p:pic>
      <p:sp>
        <p:nvSpPr>
          <p:cNvPr id="14" name="CasellaDiTesto 13"/>
          <p:cNvSpPr txBox="1"/>
          <p:nvPr/>
        </p:nvSpPr>
        <p:spPr>
          <a:xfrm>
            <a:off x="413174" y="2421585"/>
            <a:ext cx="85689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A volte indicato con una freccia verso l’alto, o con la scritta «SHIFT» ed è duplicato sulla parte destra della tastiera (fa le stesse cose) e serve a: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258350" y="3861048"/>
            <a:ext cx="81445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1) Scrivere le lettere in maiuscolo esclusivamente      quando è premuto. «</a:t>
            </a:r>
            <a:r>
              <a:rPr lang="it-IT" sz="2800" dirty="0" err="1"/>
              <a:t>Maiusc</a:t>
            </a:r>
            <a:r>
              <a:rPr lang="it-IT" sz="2800" dirty="0"/>
              <a:t>+«tasto alfabetico»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281057" y="5770374"/>
            <a:ext cx="85652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3) Insieme al tasto TAB torna indietro in una tabella, in una videata, ecc.  (</a:t>
            </a:r>
            <a:r>
              <a:rPr lang="it-IT" sz="2800" dirty="0" err="1"/>
              <a:t>Maiusc+TAB</a:t>
            </a:r>
            <a:r>
              <a:rPr lang="it-IT" sz="2800" dirty="0"/>
              <a:t>)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830" y="949370"/>
            <a:ext cx="2016224" cy="1336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1475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12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egnaposto contenuto 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42" y="4703336"/>
            <a:ext cx="8229600" cy="741887"/>
          </a:xfrm>
        </p:spPr>
      </p:pic>
      <p:sp>
        <p:nvSpPr>
          <p:cNvPr id="6" name="CasellaDiTesto 5"/>
          <p:cNvSpPr txBox="1"/>
          <p:nvPr/>
        </p:nvSpPr>
        <p:spPr>
          <a:xfrm>
            <a:off x="2742626" y="339106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/>
              <a:t>TASTO MAIUSCOLO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186032" y="2924944"/>
            <a:ext cx="87272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4)Premendo un tasto con due simboli (uno sotto e l’altro sopra) visualizza quello sopra 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186583" y="5661248"/>
            <a:ext cx="28732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err="1"/>
              <a:t>Maiusc</a:t>
            </a:r>
            <a:r>
              <a:rPr lang="it-IT" sz="2800" dirty="0"/>
              <a:t> + 1 = «!»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3235319" y="5661248"/>
            <a:ext cx="28807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err="1"/>
              <a:t>Maiusc</a:t>
            </a:r>
            <a:r>
              <a:rPr lang="it-IT" sz="2800" dirty="0"/>
              <a:t> + 6 = «&amp;»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6176996" y="5589374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err="1"/>
              <a:t>Maiusc</a:t>
            </a:r>
            <a:r>
              <a:rPr lang="it-IT" sz="2800" dirty="0"/>
              <a:t> + 9 =« )»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3490226" y="3978642"/>
            <a:ext cx="16965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Esempi:</a:t>
            </a: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1" y="1005168"/>
            <a:ext cx="1700388" cy="1547544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124" y="1034018"/>
            <a:ext cx="1584176" cy="1525065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949" y="925787"/>
            <a:ext cx="4763446" cy="201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7115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  <p:bldP spid="11" grpId="0"/>
      <p:bldP spid="13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2742626" y="24738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/>
              <a:t>TASTO MAIUSCOLO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344877" y="2364259"/>
            <a:ext cx="87272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5) Premendo un tasto con 3 o 4  simboli visualizza quello in alto a sinistra 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115809" y="5215696"/>
            <a:ext cx="4592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err="1"/>
              <a:t>Maiusc+Tasto</a:t>
            </a:r>
            <a:r>
              <a:rPr lang="it-IT" sz="2800" dirty="0"/>
              <a:t> plurimo1 = «*»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4624712" y="5218379"/>
            <a:ext cx="4425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err="1"/>
              <a:t>Maiusc</a:t>
            </a:r>
            <a:r>
              <a:rPr lang="it-IT" sz="2800" dirty="0"/>
              <a:t> +Tasto plurimo2= «é»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3407877" y="3233399"/>
            <a:ext cx="16965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Esempi:</a:t>
            </a: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714589"/>
            <a:ext cx="1700388" cy="1547544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843" y="807862"/>
            <a:ext cx="1584176" cy="1525065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75" y="3645024"/>
            <a:ext cx="1518565" cy="1570672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534" y="3645024"/>
            <a:ext cx="1475088" cy="1528867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2239940" y="3740285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Tasto plurimo1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7066641" y="3738372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Tasto plurimo2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1" y="6021288"/>
            <a:ext cx="9072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Non in tutte le tastiere sono presenti tasti con più di 3 simboli </a:t>
            </a:r>
          </a:p>
        </p:txBody>
      </p:sp>
      <p:sp>
        <p:nvSpPr>
          <p:cNvPr id="17" name="Freccia in giù 16"/>
          <p:cNvSpPr/>
          <p:nvPr/>
        </p:nvSpPr>
        <p:spPr>
          <a:xfrm rot="6765594">
            <a:off x="2547294" y="3276734"/>
            <a:ext cx="216024" cy="29122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Freccia in giù 17"/>
          <p:cNvSpPr/>
          <p:nvPr/>
        </p:nvSpPr>
        <p:spPr>
          <a:xfrm rot="6862321">
            <a:off x="7336037" y="3366626"/>
            <a:ext cx="216024" cy="27298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2023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  <p:bldP spid="11" grpId="0"/>
      <p:bldP spid="4" grpId="0"/>
      <p:bldP spid="8" grpId="0"/>
      <p:bldP spid="16" grpId="0"/>
      <p:bldP spid="12" grpId="0"/>
      <p:bldP spid="17" grpId="0" animBg="1"/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2742626" y="24738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/>
              <a:t>TASTO MAIUSCOLO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344877" y="2708920"/>
            <a:ext cx="87272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6) Tenendolo premuto si evidenzia tutto ciò su cui si clicca con il tasto sinistro del mouse</a:t>
            </a: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799237"/>
            <a:ext cx="1700388" cy="1547544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755" y="764704"/>
            <a:ext cx="1584176" cy="1525065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467544" y="3933056"/>
            <a:ext cx="81369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7) Tenendolo premuto e cliccando col tasto sinistro del mouse in due diversi punti, tutto ciò che si trova tra questi punti viene evidenziato</a:t>
            </a:r>
          </a:p>
        </p:txBody>
      </p:sp>
    </p:spTree>
    <p:extLst>
      <p:ext uri="{BB962C8B-B14F-4D97-AF65-F5344CB8AC3E}">
        <p14:creationId xmlns:p14="http://schemas.microsoft.com/office/powerpoint/2010/main" val="2958971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475656" y="188640"/>
            <a:ext cx="5457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/>
              <a:t>TASTO CONTROL  «CTRL»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210485" y="5279401"/>
            <a:ext cx="8825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5) «</a:t>
            </a:r>
            <a:r>
              <a:rPr lang="it-IT" sz="2400" dirty="0" err="1"/>
              <a:t>Ctrl+Tasto</a:t>
            </a:r>
            <a:r>
              <a:rPr lang="it-IT" sz="2400" dirty="0"/>
              <a:t> sinistro mouse = Seleziona singolarmente più file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5580112" y="932532"/>
            <a:ext cx="317585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/>
              <a:t>Il tasto porta sempre la dicitura  </a:t>
            </a:r>
            <a:r>
              <a:rPr lang="it-IT" sz="4400" dirty="0"/>
              <a:t>Ctrl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404106" y="2172014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Si trova sotto il tasto «MAIUSCOLO» ed è duplicato (fa le stesse cose) sulla parte destra della tastiera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376528" y="2924944"/>
            <a:ext cx="7929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Serve per moltissime funzioni, tra le più importanti ci sono :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182907" y="3386609"/>
            <a:ext cx="8316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1) «</a:t>
            </a:r>
            <a:r>
              <a:rPr lang="it-IT" sz="2400" dirty="0" err="1"/>
              <a:t>Ctrl+C</a:t>
            </a:r>
            <a:r>
              <a:rPr lang="it-IT" sz="2400" dirty="0"/>
              <a:t>» = copia una selezione</a:t>
            </a:r>
            <a:r>
              <a:rPr lang="it-IT" sz="2400" dirty="0">
                <a:solidFill>
                  <a:srgbClr val="FFFF00"/>
                </a:solidFill>
              </a:rPr>
              <a:t>*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181992" y="3900934"/>
            <a:ext cx="8460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2) «</a:t>
            </a:r>
            <a:r>
              <a:rPr lang="it-IT" sz="2400" dirty="0" err="1"/>
              <a:t>Ctrl+V</a:t>
            </a:r>
            <a:r>
              <a:rPr lang="it-IT" sz="2400" dirty="0"/>
              <a:t>» = incolla una selezione</a:t>
            </a:r>
            <a:r>
              <a:rPr lang="it-IT" sz="2400" dirty="0">
                <a:solidFill>
                  <a:srgbClr val="FFFF00"/>
                </a:solidFill>
              </a:rPr>
              <a:t>*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191345" y="4362599"/>
            <a:ext cx="8154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3) «</a:t>
            </a:r>
            <a:r>
              <a:rPr lang="it-IT" sz="2400" dirty="0" err="1"/>
              <a:t>Ctrl+X</a:t>
            </a:r>
            <a:r>
              <a:rPr lang="it-IT" sz="2400" dirty="0"/>
              <a:t>» = taglia una selezione</a:t>
            </a:r>
            <a:r>
              <a:rPr lang="it-IT" sz="2400" dirty="0">
                <a:solidFill>
                  <a:srgbClr val="FFFF00"/>
                </a:solidFill>
              </a:rPr>
              <a:t>*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181992" y="4817736"/>
            <a:ext cx="8825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4) «</a:t>
            </a:r>
            <a:r>
              <a:rPr lang="it-IT" sz="2400" dirty="0" err="1"/>
              <a:t>Ctrl+rotellina</a:t>
            </a:r>
            <a:r>
              <a:rPr lang="it-IT" sz="2400" dirty="0"/>
              <a:t> del Mouse» = ingrandisce o rimpicciolisce la vista</a:t>
            </a:r>
          </a:p>
        </p:txBody>
      </p:sp>
      <p:sp>
        <p:nvSpPr>
          <p:cNvPr id="13" name="Parentesi graffa chiusa 12"/>
          <p:cNvSpPr/>
          <p:nvPr/>
        </p:nvSpPr>
        <p:spPr>
          <a:xfrm>
            <a:off x="4273977" y="3568893"/>
            <a:ext cx="432048" cy="93991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asellaDiTesto 14"/>
          <p:cNvSpPr txBox="1"/>
          <p:nvPr/>
        </p:nvSpPr>
        <p:spPr>
          <a:xfrm>
            <a:off x="4900298" y="3440613"/>
            <a:ext cx="2555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rgbClr val="FF0000"/>
                </a:solidFill>
              </a:rPr>
              <a:t>importantissimi</a:t>
            </a: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853841"/>
            <a:ext cx="3059832" cy="1296156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758" y="834971"/>
            <a:ext cx="1677033" cy="1297792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4296939" y="3900934"/>
            <a:ext cx="49599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rgbClr val="FFFF00"/>
                </a:solidFill>
              </a:rPr>
              <a:t>*Si possono selezionare sia i file che le </a:t>
            </a:r>
            <a:r>
              <a:rPr lang="it-IT" dirty="0">
                <a:solidFill>
                  <a:srgbClr val="FFFF00"/>
                </a:solidFill>
              </a:rPr>
              <a:t>parole</a:t>
            </a:r>
            <a:endParaRPr lang="it-IT" sz="2000" dirty="0">
              <a:solidFill>
                <a:srgbClr val="FFFF00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197946" y="5741066"/>
            <a:ext cx="8316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6) «</a:t>
            </a:r>
            <a:r>
              <a:rPr lang="it-IT" sz="2400" dirty="0" err="1"/>
              <a:t>Ctrl+A</a:t>
            </a:r>
            <a:r>
              <a:rPr lang="it-IT" sz="2400" dirty="0"/>
              <a:t>» = seleziona tutto il testo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210485" y="6202731"/>
            <a:ext cx="7817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7) «</a:t>
            </a:r>
            <a:r>
              <a:rPr lang="it-IT" sz="2400" dirty="0" err="1"/>
              <a:t>Ctrl+P</a:t>
            </a:r>
            <a:r>
              <a:rPr lang="it-IT" sz="2400" dirty="0"/>
              <a:t>» = stampa </a:t>
            </a:r>
          </a:p>
        </p:txBody>
      </p:sp>
    </p:spTree>
    <p:extLst>
      <p:ext uri="{BB962C8B-B14F-4D97-AF65-F5344CB8AC3E}">
        <p14:creationId xmlns:p14="http://schemas.microsoft.com/office/powerpoint/2010/main" val="6983261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3" grpId="0"/>
      <p:bldP spid="5" grpId="0"/>
      <p:bldP spid="8" grpId="0"/>
      <p:bldP spid="10" grpId="0"/>
      <p:bldP spid="11" grpId="0"/>
      <p:bldP spid="15" grpId="0"/>
      <p:bldP spid="2" grpId="0"/>
      <p:bldP spid="16" grpId="0"/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051720" y="260648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/>
              <a:t>TASTO CONTROL  «CTRL»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281392" y="2276872"/>
            <a:ext cx="86409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Ctrl + z, annulla l'ultima modifica</a:t>
            </a:r>
          </a:p>
          <a:p>
            <a:r>
              <a:rPr lang="it-IT" sz="2000" dirty="0"/>
              <a:t>Ctrl + n, apre documento nuovo </a:t>
            </a:r>
          </a:p>
          <a:p>
            <a:r>
              <a:rPr lang="it-IT" sz="2000" dirty="0"/>
              <a:t>Ctrl + y, ripristina l'ultima modifica annullata</a:t>
            </a:r>
          </a:p>
          <a:p>
            <a:r>
              <a:rPr lang="it-IT" sz="2000" dirty="0"/>
              <a:t>Ctrl + +, ingrandisce caratteri simboli e disegni della pagina, come se fosse uno </a:t>
            </a:r>
            <a:r>
              <a:rPr lang="it-IT" sz="2000" dirty="0">
                <a:hlinkClick r:id="rId2" tooltip="Zoom"/>
              </a:rPr>
              <a:t>zoom</a:t>
            </a:r>
            <a:r>
              <a:rPr lang="it-IT" sz="2000" dirty="0"/>
              <a:t> in avvicinamento</a:t>
            </a:r>
          </a:p>
          <a:p>
            <a:r>
              <a:rPr lang="it-IT" sz="2000" dirty="0"/>
              <a:t>Ctrl + -, rimpicciolisce la pagina: il reciproco dell'effetto suesposto, come uno zoom in allontanamento</a:t>
            </a:r>
          </a:p>
          <a:p>
            <a:r>
              <a:rPr lang="it-IT" sz="2000" dirty="0"/>
              <a:t>Ctrl + g, trasforma il testo selezionato in </a:t>
            </a:r>
            <a:r>
              <a:rPr lang="it-IT" sz="2000" b="1" dirty="0"/>
              <a:t>grassetto</a:t>
            </a:r>
            <a:endParaRPr lang="it-IT" sz="2000" dirty="0"/>
          </a:p>
          <a:p>
            <a:r>
              <a:rPr lang="it-IT" sz="2000" dirty="0"/>
              <a:t>Ctrl + i, trasforma il testo selezionato in </a:t>
            </a:r>
            <a:r>
              <a:rPr lang="it-IT" sz="2000" i="1" dirty="0"/>
              <a:t>corsivo</a:t>
            </a:r>
            <a:endParaRPr lang="it-IT" sz="2000" dirty="0"/>
          </a:p>
          <a:p>
            <a:r>
              <a:rPr lang="it-IT" sz="2000" dirty="0"/>
              <a:t>Ctrl + s, salva i documenti modificati</a:t>
            </a:r>
          </a:p>
          <a:p>
            <a:r>
              <a:rPr lang="it-IT" sz="2000" dirty="0"/>
              <a:t>Ctrl + f, ricerca parola nella pagina/testo</a:t>
            </a:r>
          </a:p>
          <a:p>
            <a:r>
              <a:rPr lang="it-IT" sz="2000" dirty="0"/>
              <a:t>Ctrl + r, ricarica pagina corrente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183687" y="978987"/>
            <a:ext cx="88363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Altri utilizzi del tasto,  impossibile  ricordarli se ce ne qualcuno che  interessa si memorizza altrimenti cerchiamo di ricordare almeno i due veramente importanti e cioè: con il tasto </a:t>
            </a:r>
            <a:r>
              <a:rPr lang="it-IT" sz="2000" dirty="0">
                <a:solidFill>
                  <a:srgbClr val="FF0000"/>
                </a:solidFill>
              </a:rPr>
              <a:t>«C» per copiare</a:t>
            </a:r>
            <a:r>
              <a:rPr lang="it-IT" sz="2000" dirty="0"/>
              <a:t> e con il tasto </a:t>
            </a:r>
            <a:r>
              <a:rPr lang="it-IT" sz="2000" dirty="0">
                <a:solidFill>
                  <a:srgbClr val="FF0000"/>
                </a:solidFill>
              </a:rPr>
              <a:t>«V» per incollare </a:t>
            </a:r>
          </a:p>
        </p:txBody>
      </p:sp>
    </p:spTree>
    <p:extLst>
      <p:ext uri="{BB962C8B-B14F-4D97-AF65-F5344CB8AC3E}">
        <p14:creationId xmlns:p14="http://schemas.microsoft.com/office/powerpoint/2010/main" val="41964504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539552" y="447116"/>
            <a:ext cx="5141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/>
              <a:t>TASTO FUNZIONI «FN»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233628" y="5517232"/>
            <a:ext cx="8640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A volte non è facile capire che cosa attivino, occorre provare.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537734" y="1093448"/>
            <a:ext cx="4605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Si può trovare ovunque, non esiste una regola. 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251520" y="1916832"/>
            <a:ext cx="83529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È di un determinato colore (spesso </a:t>
            </a:r>
            <a:r>
              <a:rPr lang="it-IT" sz="2800" dirty="0" err="1"/>
              <a:t>blù</a:t>
            </a:r>
            <a:r>
              <a:rPr lang="it-IT" sz="2800" dirty="0"/>
              <a:t> o arancione) e tutti i tasti con una icona dello stesso colore si attivano mediante la pressione dello stesso. 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123" y="27284"/>
            <a:ext cx="2348662" cy="181754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251521" y="3429000"/>
            <a:ext cx="8352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Su quasi tutte le tastiere il tasto «</a:t>
            </a:r>
            <a:r>
              <a:rPr lang="it-IT" sz="2800" b="1" dirty="0"/>
              <a:t>Fn»</a:t>
            </a:r>
            <a:r>
              <a:rPr lang="it-IT" sz="2800" dirty="0"/>
              <a:t> richiama azioni da parte della tastiera per attivare funzioni particolari.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228450" y="4563125"/>
            <a:ext cx="83529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Queste funzioni  particolari sono collegate a delle icone dello stesso colore che si trovano sui tasti.</a:t>
            </a:r>
          </a:p>
        </p:txBody>
      </p:sp>
    </p:spTree>
    <p:extLst>
      <p:ext uri="{BB962C8B-B14F-4D97-AF65-F5344CB8AC3E}">
        <p14:creationId xmlns:p14="http://schemas.microsoft.com/office/powerpoint/2010/main" val="7240781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  <p:bldP spid="5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071242" y="347007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/>
              <a:t>TASTO «START» o «WIN»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323528" y="2996952"/>
            <a:ext cx="86409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Si chiama «START» o «WIN» perché spesso porta l’icona di «WINDOWS» e premendolo si accede </a:t>
            </a:r>
            <a:r>
              <a:rPr lang="it-IT" sz="2800" dirty="0">
                <a:solidFill>
                  <a:srgbClr val="FF0000"/>
                </a:solidFill>
              </a:rPr>
              <a:t>tutti i programmi e funzioni del PC compreso lo spegnimento.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1880007" y="1017362"/>
            <a:ext cx="5188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Si può trovare generalmente accanto al tasto «CTRL»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323528" y="4936409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«</a:t>
            </a:r>
            <a:r>
              <a:rPr lang="it-IT" sz="2800" dirty="0" err="1"/>
              <a:t>Start+D</a:t>
            </a:r>
            <a:r>
              <a:rPr lang="it-IT" sz="2800" dirty="0"/>
              <a:t>» = mostra/nasconde il  «DESKTOP»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386792"/>
            <a:ext cx="2000426" cy="1538789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386694"/>
            <a:ext cx="2612529" cy="1538887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2555776" y="4381947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Qualche altra funzione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320343" y="5373216"/>
            <a:ext cx="7258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«</a:t>
            </a:r>
            <a:r>
              <a:rPr lang="it-IT" sz="2800" dirty="0" err="1"/>
              <a:t>Win+Pausa</a:t>
            </a:r>
            <a:r>
              <a:rPr lang="it-IT" sz="2800" dirty="0"/>
              <a:t>» = mostra le proprietà del sistema</a:t>
            </a:r>
          </a:p>
        </p:txBody>
      </p:sp>
    </p:spTree>
    <p:extLst>
      <p:ext uri="{BB962C8B-B14F-4D97-AF65-F5344CB8AC3E}">
        <p14:creationId xmlns:p14="http://schemas.microsoft.com/office/powerpoint/2010/main" val="10892538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3" grpId="0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115616" y="353649"/>
            <a:ext cx="52058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/>
              <a:t>TASTO ALTERNATE «ALT»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217151" y="3568703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«Alt+F4» = chiude il programma attivo o la finestra aperta 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755576" y="999980"/>
            <a:ext cx="5760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Si  trova accanto al tasto «START» (questo NON è duplicato)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217151" y="2151733"/>
            <a:ext cx="84746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È un tasto che deve essere premuto insieme ad altri tasti per dei scopi ben precisi. 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217151" y="4095246"/>
            <a:ext cx="8884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«</a:t>
            </a:r>
            <a:r>
              <a:rPr lang="it-IT" sz="2800" dirty="0" err="1"/>
              <a:t>Alt+Ctrl+Canc</a:t>
            </a:r>
            <a:r>
              <a:rPr lang="it-IT" sz="2800" dirty="0"/>
              <a:t>» = accede a «GESTIONE ATTIVITA’» 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3289021" y="3049796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Esempi: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219" y="14879"/>
            <a:ext cx="1981957" cy="2035101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217151" y="5137452"/>
            <a:ext cx="87861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«</a:t>
            </a:r>
            <a:r>
              <a:rPr lang="it-IT" sz="2800" dirty="0" err="1"/>
              <a:t>Alt+Spazio+I</a:t>
            </a:r>
            <a:r>
              <a:rPr lang="it-IT" sz="2800" dirty="0"/>
              <a:t>» = Riduce a icona la finestra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217150" y="4614232"/>
            <a:ext cx="83152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«</a:t>
            </a:r>
            <a:r>
              <a:rPr lang="it-IT" sz="2800" dirty="0" err="1"/>
              <a:t>Alt+Spazio+N</a:t>
            </a:r>
            <a:r>
              <a:rPr lang="it-IT" dirty="0"/>
              <a:t>» </a:t>
            </a:r>
            <a:r>
              <a:rPr lang="it-IT" sz="2800" dirty="0"/>
              <a:t>= Ingrandisce al massimo la finestra</a:t>
            </a:r>
          </a:p>
        </p:txBody>
      </p:sp>
    </p:spTree>
    <p:extLst>
      <p:ext uri="{BB962C8B-B14F-4D97-AF65-F5344CB8AC3E}">
        <p14:creationId xmlns:p14="http://schemas.microsoft.com/office/powerpoint/2010/main" val="7577399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8" grpId="0"/>
      <p:bldP spid="9" grpId="0"/>
      <p:bldP spid="3" grpId="0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579849" y="47923"/>
            <a:ext cx="52058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/>
              <a:t>TASTO ALTERNATE «ALT»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107504" y="620688"/>
            <a:ext cx="89289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Ogni sistema operativo ha i suoi caratteri speciali, Windows adopera i caratteri «ASCII» a cui un numero è associato ad un carattere, per visualizzare il carattere occorre  premere prima il tasto «ALT» poi digitare il numero, per esempio la «È»  «e» maiuscola e accentata è «ALT+212» qui di seguito una parte di questa codifica (</a:t>
            </a:r>
            <a:r>
              <a:rPr lang="it-IT" dirty="0" err="1"/>
              <a:t>ALT+num</a:t>
            </a:r>
            <a:r>
              <a:rPr lang="it-IT" dirty="0"/>
              <a:t>=simbolo)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571" y="1863712"/>
            <a:ext cx="5904656" cy="4962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4756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1" y="188640"/>
            <a:ext cx="9061437" cy="3888432"/>
          </a:xfrm>
        </p:spPr>
      </p:pic>
      <p:sp>
        <p:nvSpPr>
          <p:cNvPr id="5" name="CasellaDiTesto 4"/>
          <p:cNvSpPr txBox="1"/>
          <p:nvPr/>
        </p:nvSpPr>
        <p:spPr>
          <a:xfrm>
            <a:off x="217960" y="4159273"/>
            <a:ext cx="89289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Poiché non esiste una regola fissa, ogni costruttore inserisce tutti i tasti che vuole e dove vuole, portando le differenze  a parecchie centinaia.</a:t>
            </a:r>
            <a:endParaRPr lang="it-IT" sz="28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271144" y="5349409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Solo la parte non evidenziata è simile (non identica) a tutte le altre tastiere, quindi tratterò esclusivamente i tasti di questa sezione.</a:t>
            </a:r>
          </a:p>
        </p:txBody>
      </p:sp>
    </p:spTree>
    <p:extLst>
      <p:ext uri="{BB962C8B-B14F-4D97-AF65-F5344CB8AC3E}">
        <p14:creationId xmlns:p14="http://schemas.microsoft.com/office/powerpoint/2010/main" val="1168987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475656" y="694254"/>
            <a:ext cx="52058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/>
              <a:t>TASTO BARRA SPAZIATRICE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221190" y="2780928"/>
            <a:ext cx="878497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700" dirty="0"/>
              <a:t>  La conosciamo tutti serve solo ad inserire spazi tra le parole</a:t>
            </a:r>
          </a:p>
        </p:txBody>
      </p:sp>
    </p:spTree>
    <p:extLst>
      <p:ext uri="{BB962C8B-B14F-4D97-AF65-F5344CB8AC3E}">
        <p14:creationId xmlns:p14="http://schemas.microsoft.com/office/powerpoint/2010/main" val="19282605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899592" y="392482"/>
            <a:ext cx="54501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/>
              <a:t>TASTO ALTERNATE «ALTGR»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280706" y="956449"/>
            <a:ext cx="7343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Si può trovare generalmente in fondo a destra accanto alla barra spaziatrice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354050" y="1412776"/>
            <a:ext cx="86658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Serve esclusivamente ad inserire i caratteri speciali che si trovano nei tasti con più simboli.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370662" y="6309320"/>
            <a:ext cx="8258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«</a:t>
            </a:r>
            <a:r>
              <a:rPr lang="it-IT" sz="2400" dirty="0" err="1"/>
              <a:t>Maiusc+AtlGr+tastoplurimo</a:t>
            </a:r>
            <a:r>
              <a:rPr lang="it-IT" sz="2400" dirty="0"/>
              <a:t>» inserisce il simbolo in alto a destra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721500"/>
            <a:ext cx="1387860" cy="1435482"/>
          </a:xfrm>
          <a:prstGeom prst="rect">
            <a:avLst/>
          </a:prstGeom>
        </p:spPr>
      </p:pic>
      <p:sp>
        <p:nvSpPr>
          <p:cNvPr id="11" name="Freccia a destra 10"/>
          <p:cNvSpPr/>
          <p:nvPr/>
        </p:nvSpPr>
        <p:spPr>
          <a:xfrm rot="10463563">
            <a:off x="1840071" y="4959132"/>
            <a:ext cx="2583756" cy="21602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884" y="2418138"/>
            <a:ext cx="1348508" cy="1397673"/>
          </a:xfrm>
          <a:prstGeom prst="rect">
            <a:avLst/>
          </a:prstGeom>
        </p:spPr>
      </p:pic>
      <p:sp>
        <p:nvSpPr>
          <p:cNvPr id="9" name="Freccia a destra 8"/>
          <p:cNvSpPr/>
          <p:nvPr/>
        </p:nvSpPr>
        <p:spPr>
          <a:xfrm rot="10463563">
            <a:off x="6530278" y="3100573"/>
            <a:ext cx="2583756" cy="21602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875" y="0"/>
            <a:ext cx="1520125" cy="1545046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08" y="2372187"/>
            <a:ext cx="1440160" cy="1489577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359" y="4721500"/>
            <a:ext cx="1392331" cy="1443093"/>
          </a:xfrm>
          <a:prstGeom prst="rect">
            <a:avLst/>
          </a:prstGeom>
        </p:spPr>
      </p:pic>
      <p:sp>
        <p:nvSpPr>
          <p:cNvPr id="17" name="Freccia a destra 16"/>
          <p:cNvSpPr/>
          <p:nvPr/>
        </p:nvSpPr>
        <p:spPr>
          <a:xfrm rot="10463563">
            <a:off x="1849873" y="3109569"/>
            <a:ext cx="2583756" cy="21602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Freccia a destra 17"/>
          <p:cNvSpPr/>
          <p:nvPr/>
        </p:nvSpPr>
        <p:spPr>
          <a:xfrm rot="10463563">
            <a:off x="6444469" y="4940565"/>
            <a:ext cx="2583756" cy="21602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471667" y="4024216"/>
            <a:ext cx="8271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«</a:t>
            </a:r>
            <a:r>
              <a:rPr lang="it-IT" sz="2400" dirty="0" err="1"/>
              <a:t>AltGr+tastoplurimo</a:t>
            </a:r>
            <a:r>
              <a:rPr lang="it-IT" sz="2400" dirty="0"/>
              <a:t>» = inserisce il simbolo in basso a destra</a:t>
            </a:r>
          </a:p>
        </p:txBody>
      </p:sp>
    </p:spTree>
    <p:extLst>
      <p:ext uri="{BB962C8B-B14F-4D97-AF65-F5344CB8AC3E}">
        <p14:creationId xmlns:p14="http://schemas.microsoft.com/office/powerpoint/2010/main" val="2661340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11" grpId="0" animBg="1"/>
      <p:bldP spid="9" grpId="0" animBg="1"/>
      <p:bldP spid="17" grpId="0" animBg="1"/>
      <p:bldP spid="18" grpId="0" animBg="1"/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875965" y="0"/>
            <a:ext cx="7794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/>
              <a:t>TASTO CANCELLA «CANC» o  «DELETE»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435605" y="646331"/>
            <a:ext cx="8526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Si può trovare generalmente a destra accanto al tasto «INVIO»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544464" y="2565616"/>
            <a:ext cx="83084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Come si capisce dal nome cancella: i file, le immagini, ecc, che in quel momento sono evidenziati.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400762" y="6116704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Se usata in videoscrittura cancella i caratteri a destra del cursore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477353" y="3396613"/>
            <a:ext cx="85193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Attenzione però non saranno eliminati definitivamente, ma spostati nel cestino, quindi visibili solo dal cestino stesso e da lì recuperabili 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461359" y="4596942"/>
            <a:ext cx="8208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Svuotando il cestino non si eliminano, ma possono essere sovrascritti, per cui se un file eliminato non è ancora sovrascritto è possibile recuperarlo con un programma adatto, altrimenti è perduto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128" y="1090409"/>
            <a:ext cx="1966943" cy="1475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8822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5" grpId="0"/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475656" y="371088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/>
              <a:t>TASTO «BACKSPACE» (indietro)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380943" y="1317696"/>
            <a:ext cx="8526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Si può trovare generalmente a destra sopra al tasto «INVIO»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107505" y="4005064"/>
            <a:ext cx="89289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/>
              <a:t>È il tasto che in videoscrittura cancella i caratteri a sinistra del cursore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276872"/>
            <a:ext cx="1808786" cy="1070992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276872"/>
            <a:ext cx="4138614" cy="1176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6872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881052" y="191250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/>
              <a:t>TASTO  «INIZIO»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62743" y="4239755"/>
            <a:ext cx="90364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Premuto da solo sposta il cursore all’inizio della riga sulla quale si trova.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62743" y="2780928"/>
            <a:ext cx="90364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È accoppiato con il </a:t>
            </a:r>
            <a:r>
              <a:rPr lang="it-IT" sz="2400" dirty="0"/>
              <a:t>tasto</a:t>
            </a:r>
            <a:r>
              <a:rPr lang="it-IT" sz="2800" dirty="0"/>
              <a:t> «FINE» e oltre alla parola «INIZIO» può avere la scritta «HOME», o solamente una freccia verso l’alto a sinistra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994" y="1028837"/>
            <a:ext cx="2929322" cy="156481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711" y="958441"/>
            <a:ext cx="832843" cy="168600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551" y="903024"/>
            <a:ext cx="864096" cy="1690623"/>
          </a:xfrm>
          <a:prstGeom prst="rect">
            <a:avLst/>
          </a:prstGeom>
        </p:spPr>
      </p:pic>
      <p:sp>
        <p:nvSpPr>
          <p:cNvPr id="10" name="Freccia in giù 9"/>
          <p:cNvSpPr/>
          <p:nvPr/>
        </p:nvSpPr>
        <p:spPr>
          <a:xfrm>
            <a:off x="1335947" y="0"/>
            <a:ext cx="360040" cy="10288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Freccia in giù 10"/>
          <p:cNvSpPr/>
          <p:nvPr/>
        </p:nvSpPr>
        <p:spPr>
          <a:xfrm rot="2492886">
            <a:off x="5390075" y="201882"/>
            <a:ext cx="220053" cy="9317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Freccia in giù 11"/>
          <p:cNvSpPr/>
          <p:nvPr/>
        </p:nvSpPr>
        <p:spPr>
          <a:xfrm rot="5400000">
            <a:off x="7042704" y="897505"/>
            <a:ext cx="265601" cy="100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/>
          <p:cNvSpPr txBox="1"/>
          <p:nvPr/>
        </p:nvSpPr>
        <p:spPr>
          <a:xfrm>
            <a:off x="134469" y="5373216"/>
            <a:ext cx="8875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«</a:t>
            </a:r>
            <a:r>
              <a:rPr lang="it-IT" sz="2800" dirty="0" err="1"/>
              <a:t>Ctrl+Inizio</a:t>
            </a:r>
            <a:r>
              <a:rPr lang="it-IT" sz="2800" dirty="0"/>
              <a:t>» = sposta il cursore  all’inizio del  documento</a:t>
            </a:r>
          </a:p>
        </p:txBody>
      </p:sp>
    </p:spTree>
    <p:extLst>
      <p:ext uri="{BB962C8B-B14F-4D97-AF65-F5344CB8AC3E}">
        <p14:creationId xmlns:p14="http://schemas.microsoft.com/office/powerpoint/2010/main" val="32026912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 animBg="1"/>
      <p:bldP spid="11" grpId="0" animBg="1"/>
      <p:bldP spid="12" grpId="0" animBg="1"/>
      <p:bldP spid="1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290414" y="184092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/>
              <a:t>TASTO  «FINE»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323527" y="4149080"/>
            <a:ext cx="87469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«Ctrl» da solo sposta il cursore alla fine della riga sulla quale  si trova.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323527" y="2644441"/>
            <a:ext cx="842493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È accoppiato con il tasto «INIZIO» e oltre alla parola «FINE» può avere la scritta «END», o solamente una freccia verso  il  basso a destra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994" y="1028837"/>
            <a:ext cx="2929322" cy="156481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711" y="958441"/>
            <a:ext cx="832843" cy="168600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551" y="903024"/>
            <a:ext cx="864096" cy="1690623"/>
          </a:xfrm>
          <a:prstGeom prst="rect">
            <a:avLst/>
          </a:prstGeom>
        </p:spPr>
      </p:pic>
      <p:sp>
        <p:nvSpPr>
          <p:cNvPr id="10" name="Freccia in giù 9"/>
          <p:cNvSpPr/>
          <p:nvPr/>
        </p:nvSpPr>
        <p:spPr>
          <a:xfrm rot="2640858">
            <a:off x="3935860" y="511199"/>
            <a:ext cx="360040" cy="10288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Freccia in giù 10"/>
          <p:cNvSpPr/>
          <p:nvPr/>
        </p:nvSpPr>
        <p:spPr>
          <a:xfrm rot="2492886">
            <a:off x="5377895" y="1309104"/>
            <a:ext cx="220053" cy="9317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Freccia in giù 11"/>
          <p:cNvSpPr/>
          <p:nvPr/>
        </p:nvSpPr>
        <p:spPr>
          <a:xfrm rot="5400000">
            <a:off x="7015150" y="1617585"/>
            <a:ext cx="265601" cy="100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/>
          <p:cNvSpPr txBox="1"/>
          <p:nvPr/>
        </p:nvSpPr>
        <p:spPr>
          <a:xfrm>
            <a:off x="323527" y="5265756"/>
            <a:ext cx="871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«</a:t>
            </a:r>
            <a:r>
              <a:rPr lang="it-IT" sz="2800" dirty="0" err="1"/>
              <a:t>Ctrl+Fine</a:t>
            </a:r>
            <a:r>
              <a:rPr lang="it-IT" sz="2800" dirty="0"/>
              <a:t>» = sposta il cursore  alla fine del  documento. </a:t>
            </a:r>
          </a:p>
        </p:txBody>
      </p:sp>
    </p:spTree>
    <p:extLst>
      <p:ext uri="{BB962C8B-B14F-4D97-AF65-F5344CB8AC3E}">
        <p14:creationId xmlns:p14="http://schemas.microsoft.com/office/powerpoint/2010/main" val="27547410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 animBg="1"/>
      <p:bldP spid="1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475656" y="694254"/>
            <a:ext cx="63367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dirty="0"/>
              <a:t>TASTO  «PAGINA SU’»</a:t>
            </a:r>
          </a:p>
          <a:p>
            <a:pPr algn="ctr"/>
            <a:r>
              <a:rPr lang="it-IT" sz="4400" dirty="0"/>
              <a:t>«PAG  »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48749" y="4149080"/>
            <a:ext cx="90364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/>
              <a:t>Premuto da solo va indietro di una schermata, 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102502" y="2492896"/>
            <a:ext cx="89289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/>
              <a:t>È accoppiato spesso a volte orizzontalmente a volte verticalmente a «pagina giù» </a:t>
            </a:r>
          </a:p>
        </p:txBody>
      </p:sp>
      <p:sp>
        <p:nvSpPr>
          <p:cNvPr id="10" name="Freccia in giù 9"/>
          <p:cNvSpPr/>
          <p:nvPr/>
        </p:nvSpPr>
        <p:spPr>
          <a:xfrm rot="10800000">
            <a:off x="5059530" y="1417529"/>
            <a:ext cx="144016" cy="4783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251520" y="5157192"/>
            <a:ext cx="8352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«</a:t>
            </a:r>
            <a:r>
              <a:rPr lang="it-IT" sz="2800" dirty="0" err="1"/>
              <a:t>Ctrl+paginasù</a:t>
            </a:r>
            <a:r>
              <a:rPr lang="it-IT" sz="2800" dirty="0"/>
              <a:t>» = il cursore si posiziona all’inizio del  documento</a:t>
            </a:r>
          </a:p>
        </p:txBody>
      </p:sp>
    </p:spTree>
    <p:extLst>
      <p:ext uri="{BB962C8B-B14F-4D97-AF65-F5344CB8AC3E}">
        <p14:creationId xmlns:p14="http://schemas.microsoft.com/office/powerpoint/2010/main" val="26587919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398645" y="404664"/>
            <a:ext cx="63367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dirty="0"/>
              <a:t>TASTO  «PAGINA GIU’»</a:t>
            </a:r>
          </a:p>
          <a:p>
            <a:pPr algn="ctr"/>
            <a:r>
              <a:rPr lang="it-IT" sz="4400" dirty="0"/>
              <a:t>«PAG  »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48749" y="4149080"/>
            <a:ext cx="90364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/>
              <a:t>Premuto da solo va avanti di una schermata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72083" y="2204864"/>
            <a:ext cx="89289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/>
              <a:t>È accoppiato spesso a volte orizzontalmente a volte verticalmente a «pagina </a:t>
            </a:r>
            <a:r>
              <a:rPr lang="it-IT" sz="3200" dirty="0" err="1"/>
              <a:t>sù</a:t>
            </a:r>
            <a:r>
              <a:rPr lang="it-IT" sz="3200" dirty="0"/>
              <a:t>» </a:t>
            </a:r>
          </a:p>
        </p:txBody>
      </p:sp>
      <p:sp>
        <p:nvSpPr>
          <p:cNvPr id="5" name="Freccia in giù 4"/>
          <p:cNvSpPr/>
          <p:nvPr/>
        </p:nvSpPr>
        <p:spPr>
          <a:xfrm>
            <a:off x="5004048" y="1105840"/>
            <a:ext cx="144016" cy="5713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323528" y="4941168"/>
            <a:ext cx="79928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«</a:t>
            </a:r>
            <a:r>
              <a:rPr lang="it-IT" sz="2800" dirty="0" err="1"/>
              <a:t>Ctrl+Paginagiù</a:t>
            </a:r>
            <a:r>
              <a:rPr lang="it-IT" sz="2800" dirty="0"/>
              <a:t>» = il cursore si posiziona alla fine del  documento</a:t>
            </a:r>
          </a:p>
        </p:txBody>
      </p:sp>
    </p:spTree>
    <p:extLst>
      <p:ext uri="{BB962C8B-B14F-4D97-AF65-F5344CB8AC3E}">
        <p14:creationId xmlns:p14="http://schemas.microsoft.com/office/powerpoint/2010/main" val="36844494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457400" y="190331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/>
              <a:t>TASTO  «STAMP R SIST»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107505" y="2564904"/>
            <a:ext cx="90364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/>
              <a:t>Premuto da solo </a:t>
            </a:r>
            <a:r>
              <a:rPr lang="it-IT" sz="3200" dirty="0"/>
              <a:t>cattura</a:t>
            </a:r>
            <a:r>
              <a:rPr lang="it-IT" sz="3600" dirty="0"/>
              <a:t> tutto lo schermo, insieme al </a:t>
            </a:r>
            <a:r>
              <a:rPr lang="it-IT" sz="2800" dirty="0"/>
              <a:t>tasto</a:t>
            </a:r>
            <a:r>
              <a:rPr lang="it-IT" sz="3600" dirty="0"/>
              <a:t> «ALT»  cattura la finestra attiva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539552" y="836662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Si trova anche in inglese  «PRINTSCREEN» (che vuol dire stampa schermo)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386" y="1407854"/>
            <a:ext cx="1314450" cy="121920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331428"/>
            <a:ext cx="1295400" cy="1295400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228906" y="3645024"/>
            <a:ext cx="866357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/>
              <a:t>Ma occorre poi salvarla, non consiglio l’uso di questo tasto in quanto esiste un’app che dà la possibilità non solo di catturare esclusivamente quello che interessa, ma di editarlo, e salvarlo come un file immagine.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251520" y="6093296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/>
              <a:t>Questa app si chiama «STRUMENTO DI CATTURA»</a:t>
            </a:r>
            <a:endParaRPr lang="it-IT" sz="4000" dirty="0"/>
          </a:p>
        </p:txBody>
      </p:sp>
    </p:spTree>
    <p:extLst>
      <p:ext uri="{BB962C8B-B14F-4D97-AF65-F5344CB8AC3E}">
        <p14:creationId xmlns:p14="http://schemas.microsoft.com/office/powerpoint/2010/main" val="2323255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382459" y="2348880"/>
            <a:ext cx="84632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/>
              <a:t>In fondo a sinistra del tastierino numerico ci sono quattro frecce, il cursore seguirà l’indicazione delle frecce stesse.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382459" y="4365104"/>
            <a:ext cx="84632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/>
              <a:t>Abbinati al tasto «</a:t>
            </a:r>
            <a:r>
              <a:rPr lang="it-IT" sz="3600" dirty="0" err="1"/>
              <a:t>Maiusc</a:t>
            </a:r>
            <a:r>
              <a:rPr lang="it-IT" sz="3600" dirty="0"/>
              <a:t>» selezionerà tutto quello su cui si sposterà il cursore</a:t>
            </a:r>
          </a:p>
          <a:p>
            <a:r>
              <a:rPr lang="it-IT" sz="3600" dirty="0"/>
              <a:t>(</a:t>
            </a:r>
            <a:r>
              <a:rPr lang="it-IT" sz="3600" dirty="0" err="1"/>
              <a:t>Maiusc</a:t>
            </a:r>
            <a:r>
              <a:rPr lang="it-IT" sz="3600" dirty="0"/>
              <a:t>+«freccia»)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48" y="436025"/>
            <a:ext cx="2232248" cy="1488164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60647"/>
            <a:ext cx="2143125" cy="2143125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2843808" y="406405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/>
              <a:t>I TASTI  FRECCIA</a:t>
            </a:r>
          </a:p>
        </p:txBody>
      </p:sp>
    </p:spTree>
    <p:extLst>
      <p:ext uri="{BB962C8B-B14F-4D97-AF65-F5344CB8AC3E}">
        <p14:creationId xmlns:p14="http://schemas.microsoft.com/office/powerpoint/2010/main" val="12818419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79512" y="3858146"/>
            <a:ext cx="8712968" cy="1080120"/>
          </a:xfrm>
        </p:spPr>
        <p:txBody>
          <a:bodyPr/>
          <a:lstStyle/>
          <a:p>
            <a:pPr algn="l"/>
            <a:r>
              <a:rPr lang="it-IT" dirty="0">
                <a:solidFill>
                  <a:schemeClr val="tx1"/>
                </a:solidFill>
              </a:rPr>
              <a:t>Pochi conoscono il funzionamento di tutti i tasti, anche perché non tutti sono indispensabili.</a:t>
            </a:r>
          </a:p>
        </p:txBody>
      </p:sp>
      <p:sp>
        <p:nvSpPr>
          <p:cNvPr id="6" name="Sottotitolo 2"/>
          <p:cNvSpPr txBox="1">
            <a:spLocks/>
          </p:cNvSpPr>
          <p:nvPr/>
        </p:nvSpPr>
        <p:spPr>
          <a:xfrm>
            <a:off x="179512" y="4935364"/>
            <a:ext cx="8424935" cy="12299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>
                <a:solidFill>
                  <a:schemeClr val="tx1"/>
                </a:solidFill>
              </a:rPr>
              <a:t>E lo stesso obiettivo si può raggiungere anche in modi completamente diversi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179512" y="2780928"/>
            <a:ext cx="89644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/>
              <a:t>La tastiera italiana si chiama Qwerty dalle prime sei lettere della stessa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7" y="0"/>
            <a:ext cx="9066666" cy="267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9699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B671CCE-2558-49BA-BF07-782AD2700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TASTIERINO NUMERICO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4BDD6F3-056A-47D8-9A75-2C83B940CE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4995"/>
            <a:ext cx="8229600" cy="2044824"/>
          </a:xfrm>
        </p:spPr>
        <p:txBody>
          <a:bodyPr>
            <a:normAutofit fontScale="92500"/>
          </a:bodyPr>
          <a:lstStyle/>
          <a:p>
            <a:r>
              <a:rPr lang="it-IT" dirty="0"/>
              <a:t>Tutte le tastiere dei normali PC e quasi tutte quelle dei notebook hanno un «tastierino numerico» che serve a digitare i numeri, i simboli delle varie operazioni e a spostarsi sui documenti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02341DA-C6AF-479B-B002-BE11F7F0B1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645025"/>
            <a:ext cx="4563033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2186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790F47-55D6-4FBB-B947-6FA5B8852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TASTIERINO NUMERICO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4687F1CE-884F-40CD-B7E8-78BA80DD23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4005064"/>
            <a:ext cx="4053830" cy="2750813"/>
          </a:xfrm>
        </p:spPr>
      </p:pic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D095318B-313F-48E4-B54F-9EB00CB2EFF9}"/>
              </a:ext>
            </a:extLst>
          </p:cNvPr>
          <p:cNvCxnSpPr/>
          <p:nvPr/>
        </p:nvCxnSpPr>
        <p:spPr>
          <a:xfrm>
            <a:off x="2051720" y="1844824"/>
            <a:ext cx="1656184" cy="259228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7F55FB09-6B78-49BD-A5AA-D1756AE28EBA}"/>
              </a:ext>
            </a:extLst>
          </p:cNvPr>
          <p:cNvSpPr txBox="1"/>
          <p:nvPr/>
        </p:nvSpPr>
        <p:spPr>
          <a:xfrm>
            <a:off x="1547664" y="1556792"/>
            <a:ext cx="66247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Il tasto «block </a:t>
            </a:r>
            <a:r>
              <a:rPr lang="it-IT" dirty="0" err="1"/>
              <a:t>num</a:t>
            </a:r>
            <a:r>
              <a:rPr lang="it-IT" dirty="0"/>
              <a:t>» o «</a:t>
            </a:r>
            <a:r>
              <a:rPr lang="it-IT" dirty="0" err="1"/>
              <a:t>num</a:t>
            </a:r>
            <a:r>
              <a:rPr lang="it-IT" dirty="0"/>
              <a:t> </a:t>
            </a:r>
            <a:r>
              <a:rPr lang="it-IT" dirty="0" err="1"/>
              <a:t>lok</a:t>
            </a:r>
            <a:r>
              <a:rPr lang="it-IT" dirty="0"/>
              <a:t>» serve per attivare/disattivare i numeri sullo stesso che attivato verranno visualizzati i numeri, se disattivato invece i numeri&lt;. 2,4,6,8 sono freccette direzionali, gli altri attivano quello che sta scritto sotto il numero stesso</a:t>
            </a:r>
          </a:p>
        </p:txBody>
      </p:sp>
    </p:spTree>
    <p:extLst>
      <p:ext uri="{BB962C8B-B14F-4D97-AF65-F5344CB8AC3E}">
        <p14:creationId xmlns:p14="http://schemas.microsoft.com/office/powerpoint/2010/main" val="180439567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790F47-55D6-4FBB-B947-6FA5B8852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40454"/>
          </a:xfrm>
        </p:spPr>
        <p:txBody>
          <a:bodyPr>
            <a:normAutofit fontScale="90000"/>
          </a:bodyPr>
          <a:lstStyle/>
          <a:p>
            <a:r>
              <a:rPr lang="it-IT" dirty="0"/>
              <a:t>TASTIERINO NUMERICO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4687F1CE-884F-40CD-B7E8-78BA80DD23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990548"/>
            <a:ext cx="4075222" cy="2765329"/>
          </a:xfrm>
        </p:spPr>
      </p:pic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D095318B-313F-48E4-B54F-9EB00CB2EFF9}"/>
              </a:ext>
            </a:extLst>
          </p:cNvPr>
          <p:cNvCxnSpPr>
            <a:cxnSpLocks/>
          </p:cNvCxnSpPr>
          <p:nvPr/>
        </p:nvCxnSpPr>
        <p:spPr>
          <a:xfrm>
            <a:off x="755576" y="2080119"/>
            <a:ext cx="3539083" cy="242900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7F55FB09-6B78-49BD-A5AA-D1756AE28EBA}"/>
              </a:ext>
            </a:extLst>
          </p:cNvPr>
          <p:cNvSpPr txBox="1"/>
          <p:nvPr/>
        </p:nvSpPr>
        <p:spPr>
          <a:xfrm>
            <a:off x="179512" y="1213060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Ci sono anche i caratteri speciali per consentire  le operazioni e cioè: 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9DBE54FA-F73A-4C7E-A672-AA3D43CCEAC9}"/>
              </a:ext>
            </a:extLst>
          </p:cNvPr>
          <p:cNvSpPr txBox="1"/>
          <p:nvPr/>
        </p:nvSpPr>
        <p:spPr>
          <a:xfrm>
            <a:off x="683568" y="1853588"/>
            <a:ext cx="71287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/>
              <a:t>Il simbolo della divisione, cioè per dividere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/>
              <a:t>Il simbolo della moltiplicazione, cioè per moltiplicare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/>
              <a:t>Il simbolo della sottrazione, cioè per dedurre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/>
              <a:t>Il simbolo della somma, cioè per sommare</a:t>
            </a:r>
          </a:p>
        </p:txBody>
      </p: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FBB43740-BAD5-41D9-BDE9-873E029E1B4C}"/>
              </a:ext>
            </a:extLst>
          </p:cNvPr>
          <p:cNvCxnSpPr>
            <a:cxnSpLocks/>
          </p:cNvCxnSpPr>
          <p:nvPr/>
        </p:nvCxnSpPr>
        <p:spPr>
          <a:xfrm>
            <a:off x="827582" y="2420888"/>
            <a:ext cx="4021761" cy="212191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1EEBA040-A6F2-4A34-9494-738E80826674}"/>
              </a:ext>
            </a:extLst>
          </p:cNvPr>
          <p:cNvCxnSpPr>
            <a:cxnSpLocks/>
          </p:cNvCxnSpPr>
          <p:nvPr/>
        </p:nvCxnSpPr>
        <p:spPr>
          <a:xfrm>
            <a:off x="899592" y="2852936"/>
            <a:ext cx="4464496" cy="18002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63D6C8D0-C921-42E2-9802-53855A48FC49}"/>
              </a:ext>
            </a:extLst>
          </p:cNvPr>
          <p:cNvCxnSpPr>
            <a:cxnSpLocks/>
          </p:cNvCxnSpPr>
          <p:nvPr/>
        </p:nvCxnSpPr>
        <p:spPr>
          <a:xfrm>
            <a:off x="899592" y="3214832"/>
            <a:ext cx="4291041" cy="18002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A3BF2474-76E3-4441-BCB1-AB0EE973FA3D}"/>
              </a:ext>
            </a:extLst>
          </p:cNvPr>
          <p:cNvSpPr txBox="1"/>
          <p:nvPr/>
        </p:nvSpPr>
        <p:spPr>
          <a:xfrm>
            <a:off x="6516216" y="3887045"/>
            <a:ext cx="25922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rgbClr val="FF0000"/>
                </a:solidFill>
              </a:rPr>
              <a:t>Ovviamente gli stessi simboli sono ripetuti nella tastiera con le stesse caratteristiche</a:t>
            </a:r>
          </a:p>
        </p:txBody>
      </p:sp>
    </p:spTree>
    <p:extLst>
      <p:ext uri="{BB962C8B-B14F-4D97-AF65-F5344CB8AC3E}">
        <p14:creationId xmlns:p14="http://schemas.microsoft.com/office/powerpoint/2010/main" val="4057037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 non finisce qui…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179512" y="1484784"/>
            <a:ext cx="870770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Ma non c’è da preoccuparsi, non occorre memorizzare tutto, tutto è utile e nulla indispensabile, perché informatica un obiettivo viene spesso raggiunto in due, tre a volte quattro modi diversi.</a:t>
            </a:r>
          </a:p>
        </p:txBody>
      </p:sp>
    </p:spTree>
    <p:extLst>
      <p:ext uri="{BB962C8B-B14F-4D97-AF65-F5344CB8AC3E}">
        <p14:creationId xmlns:p14="http://schemas.microsoft.com/office/powerpoint/2010/main" val="1364709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804F3C8C-483C-4F8B-887B-C46610E86F3F}"/>
              </a:ext>
            </a:extLst>
          </p:cNvPr>
          <p:cNvSpPr/>
          <p:nvPr/>
        </p:nvSpPr>
        <p:spPr>
          <a:xfrm>
            <a:off x="1115616" y="332656"/>
            <a:ext cx="681917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800" dirty="0"/>
              <a:t>Il comportamento dei tasti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72125976-628A-4DA8-A157-991CDB3283E6}"/>
              </a:ext>
            </a:extLst>
          </p:cNvPr>
          <p:cNvSpPr/>
          <p:nvPr/>
        </p:nvSpPr>
        <p:spPr>
          <a:xfrm>
            <a:off x="215516" y="1163653"/>
            <a:ext cx="889298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/>
              <a:t>I tasti della nostra tastiera sono di tre tipi differenti molto importanti: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it-IT" sz="2400" dirty="0"/>
              <a:t>pressione continua,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it-IT" sz="2400" dirty="0"/>
              <a:t>On/off o acceso/spento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it-IT" sz="2400" dirty="0"/>
              <a:t>In attesa di un altro tasto </a:t>
            </a:r>
          </a:p>
          <a:p>
            <a:pPr lvl="0" algn="ctr"/>
            <a:r>
              <a:rPr lang="it-IT" sz="2400" dirty="0"/>
              <a:t>Eccone qualcuno</a:t>
            </a:r>
          </a:p>
          <a:p>
            <a:r>
              <a:rPr lang="it-IT" sz="2400" dirty="0"/>
              <a:t>A pressione continua sono i tasti dei numeri, delle lettere (se noi teniamo premuto il tasto della «e» ci troveremo con una serie lunghissima di «e»), della </a:t>
            </a:r>
            <a:r>
              <a:rPr lang="it-IT" sz="2400" dirty="0">
                <a:solidFill>
                  <a:srgbClr val="FF0000"/>
                </a:solidFill>
              </a:rPr>
              <a:t>barra spaziatrice</a:t>
            </a:r>
            <a:r>
              <a:rPr lang="it-IT" sz="2400" dirty="0"/>
              <a:t>, del </a:t>
            </a:r>
            <a:r>
              <a:rPr lang="it-IT" sz="2400" dirty="0">
                <a:solidFill>
                  <a:srgbClr val="FF0000"/>
                </a:solidFill>
              </a:rPr>
              <a:t>tabulatore</a:t>
            </a:r>
            <a:r>
              <a:rPr lang="it-IT" sz="2400" dirty="0"/>
              <a:t>,  </a:t>
            </a:r>
            <a:r>
              <a:rPr lang="it-IT" sz="2400" dirty="0" err="1">
                <a:solidFill>
                  <a:srgbClr val="FF0000"/>
                </a:solidFill>
              </a:rPr>
              <a:t>canc</a:t>
            </a:r>
            <a:r>
              <a:rPr lang="it-IT" sz="2400" dirty="0"/>
              <a:t>,  </a:t>
            </a:r>
            <a:r>
              <a:rPr lang="it-IT" sz="2400" dirty="0">
                <a:solidFill>
                  <a:srgbClr val="FF0000"/>
                </a:solidFill>
              </a:rPr>
              <a:t>backspace</a:t>
            </a:r>
            <a:r>
              <a:rPr lang="it-IT" sz="2400" dirty="0"/>
              <a:t> ecc., </a:t>
            </a:r>
          </a:p>
          <a:p>
            <a:endParaRPr lang="it-IT" sz="2400" dirty="0"/>
          </a:p>
          <a:p>
            <a:r>
              <a:rPr lang="it-IT" sz="2400" dirty="0"/>
              <a:t>Quelle acceso/spento </a:t>
            </a:r>
            <a:r>
              <a:rPr lang="it-IT" sz="2400" dirty="0">
                <a:solidFill>
                  <a:srgbClr val="FF0000"/>
                </a:solidFill>
              </a:rPr>
              <a:t>l’accensione del PC, il blocco maiuscole, il blocco numerico </a:t>
            </a:r>
            <a:r>
              <a:rPr lang="it-IT" sz="2400" dirty="0" err="1"/>
              <a:t>ecc</a:t>
            </a:r>
            <a:endParaRPr lang="it-IT" sz="2400" dirty="0"/>
          </a:p>
          <a:p>
            <a:endParaRPr lang="it-IT" sz="2400" dirty="0"/>
          </a:p>
          <a:p>
            <a:r>
              <a:rPr lang="it-IT" sz="2400" dirty="0"/>
              <a:t>Quelli della terza opzione sono il </a:t>
            </a:r>
            <a:r>
              <a:rPr lang="it-IT" sz="2400" dirty="0">
                <a:solidFill>
                  <a:srgbClr val="FF0000"/>
                </a:solidFill>
              </a:rPr>
              <a:t>tasto  «</a:t>
            </a:r>
            <a:r>
              <a:rPr lang="it-IT" sz="2400" dirty="0" err="1">
                <a:solidFill>
                  <a:srgbClr val="FF0000"/>
                </a:solidFill>
              </a:rPr>
              <a:t>Maiusc</a:t>
            </a:r>
            <a:r>
              <a:rPr lang="it-IT" sz="2400" dirty="0">
                <a:solidFill>
                  <a:srgbClr val="FF0000"/>
                </a:solidFill>
              </a:rPr>
              <a:t>.,CTRL , WIN, ALT, </a:t>
            </a:r>
            <a:r>
              <a:rPr lang="it-IT" sz="2400" dirty="0" err="1">
                <a:solidFill>
                  <a:srgbClr val="FF0000"/>
                </a:solidFill>
              </a:rPr>
              <a:t>ALTGr</a:t>
            </a:r>
            <a:r>
              <a:rPr lang="it-IT" sz="2400" dirty="0">
                <a:solidFill>
                  <a:srgbClr val="FF0000"/>
                </a:solidFill>
              </a:rPr>
              <a:t> , FN»</a:t>
            </a:r>
            <a:r>
              <a:rPr lang="it-IT" sz="2400" dirty="0"/>
              <a:t> ecc.</a:t>
            </a:r>
          </a:p>
        </p:txBody>
      </p:sp>
    </p:spTree>
    <p:extLst>
      <p:ext uri="{BB962C8B-B14F-4D97-AF65-F5344CB8AC3E}">
        <p14:creationId xmlns:p14="http://schemas.microsoft.com/office/powerpoint/2010/main" val="23865885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804F3C8C-483C-4F8B-887B-C46610E86F3F}"/>
              </a:ext>
            </a:extLst>
          </p:cNvPr>
          <p:cNvSpPr/>
          <p:nvPr/>
        </p:nvSpPr>
        <p:spPr>
          <a:xfrm>
            <a:off x="1043608" y="188640"/>
            <a:ext cx="725897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800" dirty="0"/>
              <a:t>Cominciamo a vedere  quelli</a:t>
            </a:r>
          </a:p>
          <a:p>
            <a:r>
              <a:rPr lang="it-IT" sz="4800" dirty="0"/>
              <a:t> a pressione continua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C36C1E94-A17D-5DE8-BD43-1FFAC5107107}"/>
              </a:ext>
            </a:extLst>
          </p:cNvPr>
          <p:cNvSpPr txBox="1"/>
          <p:nvPr/>
        </p:nvSpPr>
        <p:spPr>
          <a:xfrm>
            <a:off x="827584" y="2276872"/>
            <a:ext cx="747499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Tutti i tasti delle lettere dell’alfabeto </a:t>
            </a:r>
          </a:p>
          <a:p>
            <a:r>
              <a:rPr lang="it-IT" sz="2800" dirty="0"/>
              <a:t>Tutti i tasti dei numeri</a:t>
            </a:r>
          </a:p>
          <a:p>
            <a:r>
              <a:rPr lang="it-IT" sz="2800" dirty="0"/>
              <a:t>La barra spaziatrice </a:t>
            </a:r>
          </a:p>
          <a:p>
            <a:r>
              <a:rPr lang="it-IT" sz="2800" dirty="0"/>
              <a:t>E che vedremo più da vicino in seguito:</a:t>
            </a:r>
          </a:p>
          <a:p>
            <a:r>
              <a:rPr lang="it-IT" sz="2800" dirty="0"/>
              <a:t>Tabulatore</a:t>
            </a:r>
          </a:p>
          <a:p>
            <a:r>
              <a:rPr lang="it-IT" sz="2800" dirty="0" err="1"/>
              <a:t>Canc</a:t>
            </a:r>
            <a:endParaRPr lang="it-IT" sz="2800" dirty="0"/>
          </a:p>
          <a:p>
            <a:r>
              <a:rPr lang="it-IT" sz="2800" dirty="0"/>
              <a:t>Backspace</a:t>
            </a:r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AB580A5-BD71-BED8-095F-2D0BD45A4BEE}"/>
              </a:ext>
            </a:extLst>
          </p:cNvPr>
          <p:cNvSpPr txBox="1"/>
          <p:nvPr/>
        </p:nvSpPr>
        <p:spPr>
          <a:xfrm>
            <a:off x="827584" y="5877272"/>
            <a:ext cx="7474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Ed ecco invece qualcuno ON/OFF  Acceso/Spento</a:t>
            </a:r>
          </a:p>
        </p:txBody>
      </p:sp>
    </p:spTree>
    <p:extLst>
      <p:ext uri="{BB962C8B-B14F-4D97-AF65-F5344CB8AC3E}">
        <p14:creationId xmlns:p14="http://schemas.microsoft.com/office/powerpoint/2010/main" val="579793146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580032" y="116632"/>
            <a:ext cx="5858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/>
              <a:t>TASTO BLOCCO MAIUSCOLO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286465" y="3856938"/>
            <a:ext cx="86409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Serve a scrivere le lettere in maiuscolo se attivo, in minuscolo se disattivo, quando è attivo sulla tastiera si accende una spia, e si spegne se disattivo. 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1860644" y="762963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Generalmente sotto al tasto tabulatore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922" y="1362947"/>
            <a:ext cx="2175330" cy="1289353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341" y="1362947"/>
            <a:ext cx="2511997" cy="1273902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252" y="1401143"/>
            <a:ext cx="2199604" cy="1273902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8" y="1340768"/>
            <a:ext cx="2147584" cy="1296081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286465" y="5515599"/>
            <a:ext cx="8256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Questa  spia ha come icona una «A» maiuscola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322904" y="2716224"/>
            <a:ext cx="87249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A </a:t>
            </a:r>
            <a:r>
              <a:rPr lang="it-IT" sz="3200" dirty="0"/>
              <a:t>volte</a:t>
            </a:r>
            <a:r>
              <a:rPr lang="it-IT" sz="2800" dirty="0"/>
              <a:t> indicato solo con un lucchetto o la dicitura:</a:t>
            </a:r>
          </a:p>
          <a:p>
            <a:r>
              <a:rPr lang="it-IT" sz="2800" dirty="0"/>
              <a:t>«CAPS LOCK»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DFEAB19A-CCC8-6857-B129-B92EDC3B72C7}"/>
              </a:ext>
            </a:extLst>
          </p:cNvPr>
          <p:cNvSpPr txBox="1"/>
          <p:nvPr/>
        </p:nvSpPr>
        <p:spPr>
          <a:xfrm>
            <a:off x="107504" y="260648"/>
            <a:ext cx="1415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rgbClr val="FF0000"/>
                </a:solidFill>
              </a:rPr>
              <a:t>On/off</a:t>
            </a:r>
          </a:p>
        </p:txBody>
      </p:sp>
    </p:spTree>
    <p:extLst>
      <p:ext uri="{BB962C8B-B14F-4D97-AF65-F5344CB8AC3E}">
        <p14:creationId xmlns:p14="http://schemas.microsoft.com/office/powerpoint/2010/main" val="26912634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580032" y="116632"/>
            <a:ext cx="5858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/>
              <a:t>TASTO BLOCCO NUMERI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251520" y="5418607"/>
            <a:ext cx="8640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Serve a scrivere i numeri se  attivo, o fa quello che è stampato sotto i numeri se disattivo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315598" y="943878"/>
            <a:ext cx="8035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Generalmente in alto a destra sopra il tastierino dei numeri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280587" y="4077072"/>
            <a:ext cx="87249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A </a:t>
            </a:r>
            <a:r>
              <a:rPr lang="it-IT" sz="3200" dirty="0"/>
              <a:t>volte</a:t>
            </a:r>
            <a:r>
              <a:rPr lang="it-IT" sz="2800" dirty="0"/>
              <a:t> indicato solo con un lucchetto o la dicitura:</a:t>
            </a:r>
          </a:p>
          <a:p>
            <a:r>
              <a:rPr lang="it-IT" sz="2800" dirty="0"/>
              <a:t>&lt;BLOC NUM&gt; o &lt;NUM LOCK&gt;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54E667EB-D819-409C-B515-733BCC91A2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550500"/>
            <a:ext cx="2857500" cy="2200275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C6FFC2CD-DCD1-3BC0-A410-B67678D0716D}"/>
              </a:ext>
            </a:extLst>
          </p:cNvPr>
          <p:cNvSpPr txBox="1"/>
          <p:nvPr/>
        </p:nvSpPr>
        <p:spPr>
          <a:xfrm>
            <a:off x="172291" y="230483"/>
            <a:ext cx="12247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dirty="0">
                <a:solidFill>
                  <a:srgbClr val="FF0000"/>
                </a:solidFill>
              </a:rPr>
              <a:t>On/off</a:t>
            </a:r>
          </a:p>
        </p:txBody>
      </p:sp>
    </p:spTree>
    <p:extLst>
      <p:ext uri="{BB962C8B-B14F-4D97-AF65-F5344CB8AC3E}">
        <p14:creationId xmlns:p14="http://schemas.microsoft.com/office/powerpoint/2010/main" val="8181787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411760" y="116632"/>
            <a:ext cx="5858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/>
              <a:t>TASTO ACCENSIONE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1403648" y="889872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/>
              <a:t>Solo nei portatili si trova nella tastiera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827585" y="4941168"/>
            <a:ext cx="76328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Quasi tutti gli apparecchi elettrici che si possono accendere/spegnere posseggono questa icona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89D17E57-F169-45AB-BAEF-00CA97CD35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785236"/>
            <a:ext cx="2656609" cy="2656609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71DE6A8E-1D21-C25F-4FE4-F1263C7E3F38}"/>
              </a:ext>
            </a:extLst>
          </p:cNvPr>
          <p:cNvSpPr txBox="1"/>
          <p:nvPr/>
        </p:nvSpPr>
        <p:spPr>
          <a:xfrm>
            <a:off x="287524" y="200190"/>
            <a:ext cx="16561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200" b="1" dirty="0">
                <a:solidFill>
                  <a:srgbClr val="FF0000"/>
                </a:solidFill>
              </a:rPr>
              <a:t>On/off</a:t>
            </a:r>
            <a:endParaRPr lang="it-IT" sz="1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4027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189</TotalTime>
  <Words>2744</Words>
  <Application>Microsoft Office PowerPoint</Application>
  <PresentationFormat>Presentazione su schermo (4:3)</PresentationFormat>
  <Paragraphs>212</Paragraphs>
  <Slides>43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43</vt:i4>
      </vt:variant>
    </vt:vector>
  </HeadingPairs>
  <TitlesOfParts>
    <vt:vector size="46" baseType="lpstr">
      <vt:lpstr>Arial</vt:lpstr>
      <vt:lpstr>Calibri</vt:lpstr>
      <vt:lpstr>Tema di Office</vt:lpstr>
      <vt:lpstr>La tastiera questa sconosciuta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SEQUENZA DI TASTI</vt:lpstr>
      <vt:lpstr>SEQUENZA DI TASTI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TASTIERINO NUMERICO</vt:lpstr>
      <vt:lpstr>TASTIERINO NUMERICO</vt:lpstr>
      <vt:lpstr>TASTIERINO NUMERICO</vt:lpstr>
      <vt:lpstr>e non finisce qui…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TASTIERA</dc:title>
  <dc:creator>nicola eduppe</dc:creator>
  <cp:lastModifiedBy>nicola eduppe</cp:lastModifiedBy>
  <cp:revision>168</cp:revision>
  <dcterms:created xsi:type="dcterms:W3CDTF">2016-09-29T16:35:37Z</dcterms:created>
  <dcterms:modified xsi:type="dcterms:W3CDTF">2023-01-03T16:35:10Z</dcterms:modified>
</cp:coreProperties>
</file>